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Default Extension="gif" ContentType="image/gif"/>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0.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23"/>
  </p:notesMasterIdLst>
  <p:handoutMasterIdLst>
    <p:handoutMasterId r:id="rId24"/>
  </p:handoutMasterIdLst>
  <p:sldIdLst>
    <p:sldId id="285" r:id="rId2"/>
    <p:sldId id="257" r:id="rId3"/>
    <p:sldId id="258" r:id="rId4"/>
    <p:sldId id="290" r:id="rId5"/>
    <p:sldId id="286" r:id="rId6"/>
    <p:sldId id="293" r:id="rId7"/>
    <p:sldId id="294" r:id="rId8"/>
    <p:sldId id="271" r:id="rId9"/>
    <p:sldId id="295" r:id="rId10"/>
    <p:sldId id="269" r:id="rId11"/>
    <p:sldId id="264" r:id="rId12"/>
    <p:sldId id="267" r:id="rId13"/>
    <p:sldId id="296" r:id="rId14"/>
    <p:sldId id="297" r:id="rId15"/>
    <p:sldId id="299" r:id="rId16"/>
    <p:sldId id="273" r:id="rId17"/>
    <p:sldId id="275" r:id="rId18"/>
    <p:sldId id="298" r:id="rId19"/>
    <p:sldId id="278" r:id="rId20"/>
    <p:sldId id="287" r:id="rId21"/>
    <p:sldId id="256"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3"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p:restoredLeft sz="15954" autoAdjust="0"/>
    <p:restoredTop sz="94660"/>
  </p:normalViewPr>
  <p:slideViewPr>
    <p:cSldViewPr snapToGrid="0" snapToObjects="1">
      <p:cViewPr>
        <p:scale>
          <a:sx n="100" d="100"/>
          <a:sy n="100" d="100"/>
        </p:scale>
        <p:origin x="-304" y="-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7B10B88-2E0C-F145-84A7-BE2B6DC1C445}" type="datetimeFigureOut">
              <a:rPr lang="en-US" smtClean="0"/>
              <a:pPr/>
              <a:t>6/23/14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7CB997A-40B2-9F43-85F8-FCA30495E24A}"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67391C-F5F3-F342-A4AC-BA50EC1FE7E9}" type="datetimeFigureOut">
              <a:rPr lang="en-US" smtClean="0"/>
              <a:pPr/>
              <a:t>6/23/14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B1A6E1-19C5-6843-8148-E25340FBA6A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Introduce self</a:t>
            </a:r>
            <a:endParaRPr lang="en-US" dirty="0"/>
          </a:p>
        </p:txBody>
      </p:sp>
      <p:sp>
        <p:nvSpPr>
          <p:cNvPr id="4" name="Slide Number Placeholder 3"/>
          <p:cNvSpPr>
            <a:spLocks noGrp="1"/>
          </p:cNvSpPr>
          <p:nvPr>
            <p:ph type="sldNum" sz="quarter" idx="10"/>
          </p:nvPr>
        </p:nvSpPr>
        <p:spPr/>
        <p:txBody>
          <a:bodyPr/>
          <a:lstStyle/>
          <a:p>
            <a:fld id="{8CB1A6E1-19C5-6843-8148-E25340FBA6A3}"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New model is connected learning communities. As a connected educator, you have the opportunity to direct your learning, connect, collaborate, and grow professionally. Takes time, effort,</a:t>
            </a:r>
            <a:r>
              <a:rPr lang="en-US" baseline="0" dirty="0" smtClean="0"/>
              <a:t> an perseverance. Power is revealed when you have a plan and a purpose for how to build your network, reap its benefits, and apply the knowledge you gain. Occur online where people share resources, provide support, introduce and debate ideas, and celebrate learning. </a:t>
            </a:r>
            <a:endParaRPr lang="en-US" dirty="0"/>
          </a:p>
        </p:txBody>
      </p:sp>
      <p:sp>
        <p:nvSpPr>
          <p:cNvPr id="4" name="Slide Number Placeholder 3"/>
          <p:cNvSpPr>
            <a:spLocks noGrp="1"/>
          </p:cNvSpPr>
          <p:nvPr>
            <p:ph type="sldNum" sz="quarter" idx="10"/>
          </p:nvPr>
        </p:nvSpPr>
        <p:spPr/>
        <p:txBody>
          <a:bodyPr/>
          <a:lstStyle/>
          <a:p>
            <a:fld id="{8CB1A6E1-19C5-6843-8148-E25340FBA6A3}"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Encourage beginning teachers to develop their PLN online and forge a positive digital footprint as an educator, provide extensive collaborative support, and establish a rich source of ideas and </a:t>
            </a:r>
            <a:r>
              <a:rPr lang="en-US" baseline="0" dirty="0" err="1" smtClean="0"/>
              <a:t>prof</a:t>
            </a:r>
            <a:r>
              <a:rPr lang="en-US" baseline="0" dirty="0" smtClean="0"/>
              <a:t> </a:t>
            </a:r>
            <a:r>
              <a:rPr lang="en-US" baseline="0" dirty="0" err="1" smtClean="0"/>
              <a:t>deve</a:t>
            </a:r>
            <a:r>
              <a:rPr lang="en-US" baseline="0" dirty="0" smtClean="0"/>
              <a:t> during their first years in the classroom. A digital footprint outlines a person’s online activities, including their use of social networking platforms. </a:t>
            </a:r>
            <a:endParaRPr lang="en-US" dirty="0"/>
          </a:p>
        </p:txBody>
      </p:sp>
      <p:sp>
        <p:nvSpPr>
          <p:cNvPr id="4" name="Slide Number Placeholder 3"/>
          <p:cNvSpPr>
            <a:spLocks noGrp="1"/>
          </p:cNvSpPr>
          <p:nvPr>
            <p:ph type="sldNum" sz="quarter" idx="10"/>
          </p:nvPr>
        </p:nvSpPr>
        <p:spPr/>
        <p:txBody>
          <a:bodyPr/>
          <a:lstStyle/>
          <a:p>
            <a:fld id="{8CB1A6E1-19C5-6843-8148-E25340FBA6A3}"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 about what it is</a:t>
            </a:r>
          </a:p>
          <a:p>
            <a:r>
              <a:rPr lang="en-US" dirty="0" smtClean="0"/>
              <a:t>Search</a:t>
            </a:r>
            <a:r>
              <a:rPr lang="en-US" baseline="0" dirty="0" smtClean="0"/>
              <a:t> tag/list</a:t>
            </a:r>
          </a:p>
          <a:p>
            <a:r>
              <a:rPr lang="en-US" baseline="0" dirty="0" smtClean="0"/>
              <a:t>RSS feed tag/list</a:t>
            </a:r>
          </a:p>
          <a:p>
            <a:r>
              <a:rPr lang="en-US" dirty="0" smtClean="0"/>
              <a:t>Highlight</a:t>
            </a:r>
          </a:p>
          <a:p>
            <a:r>
              <a:rPr lang="en-US" dirty="0" smtClean="0"/>
              <a:t>Sticky</a:t>
            </a:r>
          </a:p>
          <a:p>
            <a:r>
              <a:rPr lang="en-US" dirty="0" smtClean="0"/>
              <a:t>Learn with others Community/network/groups</a:t>
            </a:r>
          </a:p>
          <a:p>
            <a:r>
              <a:rPr lang="en-US" dirty="0" smtClean="0"/>
              <a:t>Using with RSS feed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CB1A6E1-19C5-6843-8148-E25340FBA6A3}"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4114800" y="1572768"/>
            <a:ext cx="4910328" cy="2130552"/>
          </a:xfrm>
        </p:spPr>
        <p:txBody>
          <a:bodyPr vert="horz" lIns="91440" tIns="45720" rIns="91440" bIns="45720" rtlCol="0" anchor="b" anchorCtr="0">
            <a:normAutofit/>
          </a:bodyPr>
          <a:lstStyle>
            <a:lvl1pPr algn="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114800" y="3711388"/>
            <a:ext cx="4910328" cy="886968"/>
          </a:xfrm>
        </p:spPr>
        <p:txBody>
          <a:bodyPr vert="horz" lIns="91440" tIns="45720" rIns="91440" bIns="45720" rtlCol="0">
            <a:normAutofit/>
          </a:bodyPr>
          <a:lstStyle>
            <a:lvl1pPr marL="0" indent="0" algn="r" defTabSz="914400" rtl="0" eaLnBrk="1" latinLnBrk="0" hangingPunct="1">
              <a:spcBef>
                <a:spcPct val="20000"/>
              </a:spcBef>
              <a:buClr>
                <a:schemeClr val="accent1"/>
              </a:buClr>
              <a:buSzPct val="90000"/>
              <a:buFont typeface="Wingdings" pitchFamily="2" charset="2"/>
              <a:buNone/>
              <a:defRPr sz="2400" b="1" kern="1200">
                <a:solidFill>
                  <a:schemeClr val="tx1">
                    <a:tint val="75000"/>
                  </a:schemeClr>
                </a:solidFill>
                <a:effectLst>
                  <a:outerShdw blurRad="50800" dist="50800" dir="2700000" algn="tl" rotWithShape="0">
                    <a:schemeClr val="bg1">
                      <a:alpha val="3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DD8D081F-DE3F-E845-B017-473A7D2D115E}" type="datetimeFigureOut">
              <a:rPr lang="en-US" smtClean="0"/>
              <a:pPr/>
              <a:t>6/23/14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521B9-BFBB-D448-9086-07A9D7192BC0}" type="slidenum">
              <a:rPr lang="en-US" smtClean="0"/>
              <a:pPr/>
              <a:t>‹#›</a:t>
            </a:fld>
            <a:endParaRPr lang="en-US"/>
          </a:p>
        </p:txBody>
      </p:sp>
      <p:sp>
        <p:nvSpPr>
          <p:cNvPr id="20" name="Oval 19"/>
          <p:cNvSpPr>
            <a:spLocks noChangeAspect="1"/>
          </p:cNvSpPr>
          <p:nvPr/>
        </p:nvSpPr>
        <p:spPr>
          <a:xfrm>
            <a:off x="121024" y="85165"/>
            <a:ext cx="4433047" cy="4433047"/>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Oval 33"/>
          <p:cNvSpPr/>
          <p:nvPr/>
        </p:nvSpPr>
        <p:spPr>
          <a:xfrm>
            <a:off x="179294" y="112058"/>
            <a:ext cx="4201255" cy="4201255"/>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p:cNvSpPr/>
          <p:nvPr/>
        </p:nvSpPr>
        <p:spPr>
          <a:xfrm>
            <a:off x="264460" y="138952"/>
            <a:ext cx="3988777" cy="4056383"/>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p:cNvSpPr/>
          <p:nvPr/>
        </p:nvSpPr>
        <p:spPr>
          <a:xfrm>
            <a:off x="264460" y="138953"/>
            <a:ext cx="3897026" cy="3897026"/>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127000" dist="63500" dir="162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3">
        <a:schemeClr val="bg2"/>
      </p:bgRef>
    </p:bg>
    <p:spTree>
      <p:nvGrpSpPr>
        <p:cNvPr id="1" name=""/>
        <p:cNvGrpSpPr/>
        <p:nvPr/>
      </p:nvGrpSpPr>
      <p:grpSpPr>
        <a:xfrm>
          <a:off x="0" y="0"/>
          <a:ext cx="0" cy="0"/>
          <a:chOff x="0" y="0"/>
          <a:chExt cx="0" cy="0"/>
        </a:xfrm>
      </p:grpSpPr>
      <p:grpSp>
        <p:nvGrpSpPr>
          <p:cNvPr id="9" name="Group 8"/>
          <p:cNvGrpSpPr/>
          <p:nvPr/>
        </p:nvGrpSpPr>
        <p:grpSpPr>
          <a:xfrm>
            <a:off x="0" y="1178859"/>
            <a:ext cx="9144000" cy="45291"/>
            <a:chOff x="0" y="1613647"/>
            <a:chExt cx="9144000" cy="45291"/>
          </a:xfrm>
        </p:grpSpPr>
        <p:cxnSp>
          <p:nvCxnSpPr>
            <p:cNvPr id="10" name="Straight Connector 9"/>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0" y="5715000"/>
            <a:ext cx="9144000" cy="45291"/>
            <a:chOff x="0" y="1613647"/>
            <a:chExt cx="9144000" cy="45291"/>
          </a:xfrm>
        </p:grpSpPr>
        <p:cxnSp>
          <p:nvCxnSpPr>
            <p:cNvPr id="13" name="Straight Connector 12"/>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457200" y="1524000"/>
            <a:ext cx="3581400" cy="1252538"/>
          </a:xfrm>
        </p:spPr>
        <p:txBody>
          <a:bodyPr anchor="b">
            <a:normAutofit/>
          </a:bodyPr>
          <a:lstStyle>
            <a:lvl1pPr algn="l">
              <a:defRPr sz="3600" b="1"/>
            </a:lvl1pPr>
          </a:lstStyle>
          <a:p>
            <a:r>
              <a:rPr lang="en-US" smtClean="0"/>
              <a:t>Click to edit Master title style</a:t>
            </a:r>
            <a:endParaRPr/>
          </a:p>
        </p:txBody>
      </p:sp>
      <p:sp>
        <p:nvSpPr>
          <p:cNvPr id="4" name="Text Placeholder 3"/>
          <p:cNvSpPr>
            <a:spLocks noGrp="1"/>
          </p:cNvSpPr>
          <p:nvPr>
            <p:ph type="body" sz="half" idx="2"/>
          </p:nvPr>
        </p:nvSpPr>
        <p:spPr>
          <a:xfrm>
            <a:off x="457200" y="2895600"/>
            <a:ext cx="3581400" cy="2438400"/>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8D081F-DE3F-E845-B017-473A7D2D115E}" type="datetimeFigureOut">
              <a:rPr lang="en-US" smtClean="0"/>
              <a:pPr/>
              <a:t>6/23/14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5521B9-BFBB-D448-9086-07A9D7192BC0}" type="slidenum">
              <a:rPr lang="en-US" smtClean="0"/>
              <a:pPr/>
              <a:t>‹#›</a:t>
            </a:fld>
            <a:endParaRPr lang="en-US"/>
          </a:p>
        </p:txBody>
      </p:sp>
      <p:sp>
        <p:nvSpPr>
          <p:cNvPr id="8" name="Oval 7"/>
          <p:cNvSpPr>
            <a:spLocks noChangeAspect="1"/>
          </p:cNvSpPr>
          <p:nvPr/>
        </p:nvSpPr>
        <p:spPr>
          <a:xfrm>
            <a:off x="4285131" y="1116106"/>
            <a:ext cx="4724400" cy="4724400"/>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4473386" y="1148001"/>
            <a:ext cx="4434840" cy="4434987"/>
          </a:xfrm>
          <a:prstGeom prst="ellipse">
            <a:avLst/>
          </a:prstGeom>
          <a:effectLst>
            <a:innerShdw blurRad="63500" dist="50800" dir="18900000">
              <a:prstClr val="black">
                <a:alpha val="30000"/>
              </a:prstClr>
            </a:innerShdw>
          </a:effectLst>
        </p:spPr>
        <p:txBody>
          <a:bodyPr vert="horz" lIns="91440" tIns="45720" rIns="91440" bIns="45720" rtlCol="0">
            <a:normAutofit/>
          </a:bodyPr>
          <a:lstStyle>
            <a:lvl1pPr marL="342900" indent="-342900" algn="r" defTabSz="914400" rtl="0" eaLnBrk="1" latinLnBrk="0" hangingPunct="1">
              <a:spcBef>
                <a:spcPct val="20000"/>
              </a:spcBef>
              <a:buClr>
                <a:schemeClr val="accent1"/>
              </a:buClr>
              <a:buSzPct val="90000"/>
              <a:buFont typeface="Wingdings" pitchFamily="2" charset="2"/>
              <a:buNone/>
              <a:defRPr sz="18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D8D081F-DE3F-E845-B017-473A7D2D115E}" type="datetimeFigureOut">
              <a:rPr lang="en-US" smtClean="0"/>
              <a:pPr/>
              <a:t>6/23/14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521B9-BFBB-D448-9086-07A9D7192BC0}" type="slidenum">
              <a:rPr lang="en-US" smtClean="0"/>
              <a:pPr/>
              <a:t>‹#›</a:t>
            </a:fld>
            <a:endParaRPr lang="en-US"/>
          </a:p>
        </p:txBody>
      </p:sp>
      <p:grpSp>
        <p:nvGrpSpPr>
          <p:cNvPr id="7"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6500" y="609600"/>
            <a:ext cx="15875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609600"/>
            <a:ext cx="662940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556499" y="6356350"/>
            <a:ext cx="1148229" cy="365125"/>
          </a:xfrm>
        </p:spPr>
        <p:txBody>
          <a:bodyPr/>
          <a:lstStyle/>
          <a:p>
            <a:fld id="{DD8D081F-DE3F-E845-B017-473A7D2D115E}" type="datetimeFigureOut">
              <a:rPr lang="en-US" smtClean="0"/>
              <a:pPr/>
              <a:t>6/23/14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521B9-BFBB-D448-9086-07A9D7192BC0}" type="slidenum">
              <a:rPr lang="en-US" smtClean="0"/>
              <a:pPr/>
              <a:t>‹#›</a:t>
            </a:fld>
            <a:endParaRPr lang="en-US"/>
          </a:p>
        </p:txBody>
      </p:sp>
      <p:grpSp>
        <p:nvGrpSpPr>
          <p:cNvPr id="7" name="Group 6"/>
          <p:cNvGrpSpPr/>
          <p:nvPr/>
        </p:nvGrpSpPr>
        <p:grpSpPr>
          <a:xfrm rot="5400000">
            <a:off x="4065260" y="3406355"/>
            <a:ext cx="6858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D8D081F-DE3F-E845-B017-473A7D2D115E}" type="datetimeFigureOut">
              <a:rPr lang="en-US" smtClean="0"/>
              <a:pPr/>
              <a:t>6/23/14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521B9-BFBB-D448-9086-07A9D7192BC0}" type="slidenum">
              <a:rPr lang="en-US" smtClean="0"/>
              <a:pPr/>
              <a:t>‹#›</a:t>
            </a:fld>
            <a:endParaRPr lang="en-US"/>
          </a:p>
        </p:txBody>
      </p:sp>
      <p:grpSp>
        <p:nvGrpSpPr>
          <p:cNvPr id="7" name="Group 10"/>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bg>
      <p:bgRef idx="1002">
        <a:schemeClr val="bg2"/>
      </p:bgRef>
    </p:bg>
    <p:spTree>
      <p:nvGrpSpPr>
        <p:cNvPr id="1" name=""/>
        <p:cNvGrpSpPr/>
        <p:nvPr/>
      </p:nvGrpSpPr>
      <p:grpSpPr>
        <a:xfrm>
          <a:off x="0" y="0"/>
          <a:ext cx="0" cy="0"/>
          <a:chOff x="0" y="0"/>
          <a:chExt cx="0" cy="0"/>
        </a:xfrm>
      </p:grpSpPr>
      <p:grpSp>
        <p:nvGrpSpPr>
          <p:cNvPr id="6"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365376" y="1573306"/>
            <a:ext cx="3653117" cy="2133600"/>
          </a:xfrm>
        </p:spPr>
        <p:txBody>
          <a:bodyPr anchor="b" anchorCtr="0"/>
          <a:lstStyle>
            <a:lvl1pPr algn="r">
              <a:defRPr/>
            </a:lvl1pPr>
          </a:lstStyle>
          <a:p>
            <a:r>
              <a:rPr lang="en-US" smtClean="0"/>
              <a:t>Click to edit Master title style</a:t>
            </a:r>
            <a:endParaRPr/>
          </a:p>
        </p:txBody>
      </p:sp>
      <p:sp>
        <p:nvSpPr>
          <p:cNvPr id="3" name="Subtitle 2"/>
          <p:cNvSpPr>
            <a:spLocks noGrp="1"/>
          </p:cNvSpPr>
          <p:nvPr>
            <p:ph type="subTitle" idx="1"/>
          </p:nvPr>
        </p:nvSpPr>
        <p:spPr>
          <a:xfrm>
            <a:off x="5365376" y="3998259"/>
            <a:ext cx="3653117" cy="883024"/>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DD8D081F-DE3F-E845-B017-473A7D2D115E}" type="datetimeFigureOut">
              <a:rPr lang="en-US" smtClean="0"/>
              <a:pPr/>
              <a:t>6/23/14</a:t>
            </a:fld>
            <a:endParaRPr lang="en-US"/>
          </a:p>
        </p:txBody>
      </p:sp>
      <p:sp>
        <p:nvSpPr>
          <p:cNvPr id="5" name="Footer Placeholder 4"/>
          <p:cNvSpPr>
            <a:spLocks noGrp="1"/>
          </p:cNvSpPr>
          <p:nvPr>
            <p:ph type="ftr" sz="quarter" idx="11"/>
          </p:nvPr>
        </p:nvSpPr>
        <p:spPr>
          <a:xfrm>
            <a:off x="3124200" y="6356350"/>
            <a:ext cx="2895600" cy="365125"/>
          </a:xfrm>
        </p:spPr>
        <p:txBody>
          <a:bodyPr/>
          <a:lstStyle>
            <a:lvl1pPr algn="ctr">
              <a:defRPr/>
            </a:lvl1pPr>
          </a:lstStyle>
          <a:p>
            <a:endParaRPr lang="en-US"/>
          </a:p>
        </p:txBody>
      </p:sp>
      <p:sp>
        <p:nvSpPr>
          <p:cNvPr id="16" name="Oval 15"/>
          <p:cNvSpPr>
            <a:spLocks noChangeAspect="1"/>
          </p:cNvSpPr>
          <p:nvPr/>
        </p:nvSpPr>
        <p:spPr>
          <a:xfrm>
            <a:off x="134471" y="685800"/>
            <a:ext cx="5268049" cy="5268049"/>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229676" y="712694"/>
            <a:ext cx="4983480" cy="4983480"/>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Picture Placeholder 24"/>
          <p:cNvSpPr>
            <a:spLocks noGrp="1"/>
          </p:cNvSpPr>
          <p:nvPr>
            <p:ph type="pic" sz="quarter" idx="13"/>
          </p:nvPr>
        </p:nvSpPr>
        <p:spPr>
          <a:xfrm>
            <a:off x="241232" y="716992"/>
            <a:ext cx="4906459" cy="4852935"/>
          </a:xfrm>
          <a:prstGeom prst="ellipse">
            <a:avLst/>
          </a:prstGeom>
          <a:effectLst>
            <a:innerShdw blurRad="63500" dist="50800" dir="16200000">
              <a:prstClr val="black">
                <a:alpha val="30000"/>
              </a:prstClr>
            </a:innerShdw>
          </a:effectLst>
        </p:spPr>
        <p:txBody>
          <a:bodyPr>
            <a:normAutofit/>
          </a:bodyPr>
          <a:lstStyle>
            <a:lvl1pPr algn="r">
              <a:buNone/>
              <a:defRPr sz="1800"/>
            </a:lvl1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8013" cy="1362075"/>
          </a:xfrm>
        </p:spPr>
        <p:txBody>
          <a:bodyPr anchor="b" anchorCtr="0">
            <a:normAutofit/>
          </a:bodyPr>
          <a:lstStyle>
            <a:lvl1pPr algn="ctr">
              <a:defRPr sz="48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29013"/>
            <a:ext cx="8228013" cy="1347787"/>
          </a:xfrm>
        </p:spPr>
        <p:txBody>
          <a:bodyPr anchor="t" anchorCtr="0"/>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8D081F-DE3F-E845-B017-473A7D2D115E}" type="datetimeFigureOut">
              <a:rPr lang="en-US" smtClean="0"/>
              <a:pPr/>
              <a:t>6/23/14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521B9-BFBB-D448-9086-07A9D7192BC0}" type="slidenum">
              <a:rPr lang="en-US" smtClean="0"/>
              <a:pPr/>
              <a:t>‹#›</a:t>
            </a:fld>
            <a:endParaRPr lang="en-US"/>
          </a:p>
        </p:txBody>
      </p:sp>
      <p:grpSp>
        <p:nvGrpSpPr>
          <p:cNvPr id="7" name="Group 7"/>
          <p:cNvGrpSpPr/>
          <p:nvPr/>
        </p:nvGrpSpPr>
        <p:grpSpPr>
          <a:xfrm>
            <a:off x="0" y="1447800"/>
            <a:ext cx="9144000" cy="45291"/>
            <a:chOff x="0" y="1613647"/>
            <a:chExt cx="9144000" cy="45291"/>
          </a:xfrm>
        </p:grpSpPr>
        <p:cxnSp>
          <p:nvCxnSpPr>
            <p:cNvPr id="9" name="Straight Connector 8"/>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10"/>
          <p:cNvGrpSpPr/>
          <p:nvPr/>
        </p:nvGrpSpPr>
        <p:grpSpPr>
          <a:xfrm>
            <a:off x="0" y="4939553"/>
            <a:ext cx="9144000" cy="45291"/>
            <a:chOff x="0" y="1613647"/>
            <a:chExt cx="9144000" cy="45291"/>
          </a:xfrm>
        </p:grpSpPr>
        <p:cxnSp>
          <p:nvCxnSpPr>
            <p:cNvPr id="12" name="Straight Connector 11"/>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5720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D8D081F-DE3F-E845-B017-473A7D2D115E}" type="datetimeFigureOut">
              <a:rPr lang="en-US" smtClean="0"/>
              <a:pPr/>
              <a:t>6/23/14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5521B9-BFBB-D448-9086-07A9D7192BC0}" type="slidenum">
              <a:rPr lang="en-US" smtClean="0"/>
              <a:pPr/>
              <a:t>‹#›</a:t>
            </a:fld>
            <a:endParaRPr lang="en-US"/>
          </a:p>
        </p:txBody>
      </p:sp>
      <p:grpSp>
        <p:nvGrpSpPr>
          <p:cNvPr id="8" name="Group 16"/>
          <p:cNvGrpSpPr/>
          <p:nvPr/>
        </p:nvGrpSpPr>
        <p:grpSpPr>
          <a:xfrm>
            <a:off x="0" y="1584169"/>
            <a:ext cx="9144000" cy="45291"/>
            <a:chOff x="0" y="1613647"/>
            <a:chExt cx="9144000" cy="45291"/>
          </a:xfrm>
        </p:grpSpPr>
        <p:cxnSp>
          <p:nvCxnSpPr>
            <p:cNvPr id="18" name="Straight Connector 1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584169"/>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488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D8D081F-DE3F-E845-B017-473A7D2D115E}" type="datetimeFigureOut">
              <a:rPr lang="en-US" smtClean="0"/>
              <a:pPr/>
              <a:t>6/23/14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5521B9-BFBB-D448-9086-07A9D7192B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D8D081F-DE3F-E845-B017-473A7D2D115E}" type="datetimeFigureOut">
              <a:rPr lang="en-US" smtClean="0"/>
              <a:pPr/>
              <a:t>6/23/14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5521B9-BFBB-D448-9086-07A9D7192BC0}" type="slidenum">
              <a:rPr lang="en-US" smtClean="0"/>
              <a:pPr/>
              <a:t>‹#›</a:t>
            </a:fld>
            <a:endParaRPr lang="en-US"/>
          </a:p>
        </p:txBody>
      </p:sp>
      <p:grpSp>
        <p:nvGrpSpPr>
          <p:cNvPr id="6"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8D081F-DE3F-E845-B017-473A7D2D115E}" type="datetimeFigureOut">
              <a:rPr lang="en-US" smtClean="0"/>
              <a:pPr/>
              <a:t>6/23/14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5521B9-BFBB-D448-9086-07A9D7192B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658906"/>
            <a:ext cx="3602039" cy="116205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473388" y="273051"/>
            <a:ext cx="4206240" cy="57785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1905001"/>
            <a:ext cx="3602039" cy="3733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8D081F-DE3F-E845-B017-473A7D2D115E}" type="datetimeFigureOut">
              <a:rPr lang="en-US" smtClean="0"/>
              <a:pPr/>
              <a:t>6/23/14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5521B9-BFBB-D448-9086-07A9D7192B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457200" y="2057401"/>
            <a:ext cx="8229600" cy="3962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71129"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8D081F-DE3F-E845-B017-473A7D2D115E}" type="datetimeFigureOut">
              <a:rPr lang="en-US" smtClean="0"/>
              <a:pPr/>
              <a:t>6/23/14</a:t>
            </a:fld>
            <a:endParaRPr lang="en-US"/>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F5521B9-BFBB-D448-9086-07A9D7192BC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90000"/>
        <a:buFont typeface="Wingdings" pitchFamily="2" charset="2"/>
        <a:buChar char=""/>
        <a:defRPr sz="24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685800" indent="-336550" algn="l" defTabSz="914400" rtl="0" eaLnBrk="1" latinLnBrk="0" hangingPunct="1">
        <a:spcBef>
          <a:spcPct val="20000"/>
        </a:spcBef>
        <a:buClr>
          <a:schemeClr val="accent2"/>
        </a:buClr>
        <a:buSzPct val="90000"/>
        <a:buFont typeface="Wingdings" pitchFamily="2" charset="2"/>
        <a:buChar char=""/>
        <a:defRPr sz="2200" b="1" kern="1200">
          <a:solidFill>
            <a:schemeClr val="tx1"/>
          </a:solidFill>
          <a:effectLst>
            <a:outerShdw blurRad="50800" dist="50800" dir="2700000" algn="tl" rotWithShape="0">
              <a:schemeClr val="bg1">
                <a:alpha val="30000"/>
              </a:schemeClr>
            </a:outerShdw>
          </a:effectLst>
          <a:latin typeface="+mn-lt"/>
          <a:ea typeface="+mn-ea"/>
          <a:cs typeface="+mn-cs"/>
        </a:defRPr>
      </a:lvl2pPr>
      <a:lvl3pPr marL="1035050" indent="-349250" algn="l" defTabSz="914400" rtl="0" eaLnBrk="1" latinLnBrk="0" hangingPunct="1">
        <a:spcBef>
          <a:spcPct val="20000"/>
        </a:spcBef>
        <a:buClr>
          <a:schemeClr val="accent1"/>
        </a:buClr>
        <a:buSzPct val="90000"/>
        <a:buFont typeface="Wingdings" pitchFamily="2" charset="2"/>
        <a:buChar char=""/>
        <a:defRPr sz="2000" b="1" kern="1200">
          <a:solidFill>
            <a:schemeClr val="tx1"/>
          </a:solidFill>
          <a:effectLst>
            <a:outerShdw blurRad="50800" dist="50800" dir="2700000" algn="tl" rotWithShape="0">
              <a:schemeClr val="bg1">
                <a:alpha val="30000"/>
              </a:schemeClr>
            </a:outerShdw>
          </a:effectLst>
          <a:latin typeface="+mn-lt"/>
          <a:ea typeface="+mn-ea"/>
          <a:cs typeface="+mn-cs"/>
        </a:defRPr>
      </a:lvl3pPr>
      <a:lvl4pPr marL="1371600" indent="-336550" algn="l" defTabSz="914400" rtl="0" eaLnBrk="1" latinLnBrk="0" hangingPunct="1">
        <a:spcBef>
          <a:spcPct val="20000"/>
        </a:spcBef>
        <a:buClr>
          <a:schemeClr val="accent2"/>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4pPr>
      <a:lvl5pPr marL="1720850" indent="-349250" algn="l" defTabSz="914400" rtl="0" eaLnBrk="1" latinLnBrk="0" hangingPunct="1">
        <a:spcBef>
          <a:spcPct val="20000"/>
        </a:spcBef>
        <a:buClr>
          <a:schemeClr val="accent1"/>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www.facebook.com/groups/2227299043/?ref=ts&amp;fref=ts" TargetMode="External"/><Relationship Id="rId4" Type="http://schemas.openxmlformats.org/officeDocument/2006/relationships/hyperlink" Target="http://www.facebook.com/SurvivalGuideforPrimaryTeachers?ref=ts&amp;fref=ts" TargetMode="External"/><Relationship Id="rId5" Type="http://schemas.openxmlformats.org/officeDocument/2006/relationships/hyperlink" Target="http://www.facebook.com/pages/Illinois-New-Teacher-Collaborative/239875594767?ref=ts" TargetMode="External"/><Relationship Id="rId6" Type="http://schemas.openxmlformats.org/officeDocument/2006/relationships/image" Target="../media/image9.jpeg"/><Relationship Id="rId1" Type="http://schemas.openxmlformats.org/officeDocument/2006/relationships/slideLayout" Target="../slideLayouts/slideLayout3.xml"/><Relationship Id="rId2" Type="http://schemas.openxmlformats.org/officeDocument/2006/relationships/hyperlink" Target="https://www.facebook.com/groups/7036945291/"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tweetchat.com/room/ntchat" TargetMode="External"/><Relationship Id="rId4" Type="http://schemas.openxmlformats.org/officeDocument/2006/relationships/hyperlink" Target="https://twitter.com/tesNewTeachers" TargetMode="External"/><Relationship Id="rId5" Type="http://schemas.openxmlformats.org/officeDocument/2006/relationships/hyperlink" Target="https://twitter.com/InductionIL" TargetMode="External"/><Relationship Id="rId6" Type="http://schemas.openxmlformats.org/officeDocument/2006/relationships/image" Target="../media/image10.jpeg"/><Relationship Id="rId1" Type="http://schemas.openxmlformats.org/officeDocument/2006/relationships/slideLayout" Target="../slideLayouts/slideLayout3.xml"/><Relationship Id="rId2" Type="http://schemas.openxmlformats.org/officeDocument/2006/relationships/hyperlink" Target="https://twitter.com/"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pinterest.com/cduffy51/pln/" TargetMode="External"/><Relationship Id="rId4" Type="http://schemas.openxmlformats.org/officeDocument/2006/relationships/image" Target="../media/image11.jpeg"/><Relationship Id="rId1" Type="http://schemas.openxmlformats.org/officeDocument/2006/relationships/slideLayout" Target="../slideLayouts/slideLayout10.xml"/><Relationship Id="rId2" Type="http://schemas.openxmlformats.org/officeDocument/2006/relationships/hyperlink" Target="http://pinterest.com/cduffy51/intc-beginning-teacher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teacherchallenge.edublogs.org/" TargetMode="External"/><Relationship Id="rId4" Type="http://schemas.openxmlformats.org/officeDocument/2006/relationships/image" Target="../media/image12.jpeg"/><Relationship Id="rId1" Type="http://schemas.openxmlformats.org/officeDocument/2006/relationships/slideLayout" Target="../slideLayouts/slideLayout10.xml"/><Relationship Id="rId2" Type="http://schemas.openxmlformats.org/officeDocument/2006/relationships/hyperlink" Target="http://edublogs.org/"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livebinders.com/play/play/34291" TargetMode="External"/><Relationship Id="rId4" Type="http://schemas.openxmlformats.org/officeDocument/2006/relationships/hyperlink" Target="http://www.livebinders.com/welcome/video_window?video=/swf/what.swf" TargetMode="External"/><Relationship Id="rId5" Type="http://schemas.openxmlformats.org/officeDocument/2006/relationships/image" Target="../media/image13.jpeg"/><Relationship Id="rId1" Type="http://schemas.openxmlformats.org/officeDocument/2006/relationships/slideLayout" Target="../slideLayouts/slideLayout3.xml"/><Relationship Id="rId2" Type="http://schemas.openxmlformats.org/officeDocument/2006/relationships/hyperlink" Target="http://www.livebinders.com/"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edutopia.org/groups/bridges-first-years-practice" TargetMode="External"/><Relationship Id="rId4" Type="http://schemas.openxmlformats.org/officeDocument/2006/relationships/image" Target="../media/image14.jpeg"/><Relationship Id="rId1" Type="http://schemas.openxmlformats.org/officeDocument/2006/relationships/slideLayout" Target="../slideLayouts/slideLayout10.xml"/><Relationship Id="rId2" Type="http://schemas.openxmlformats.org/officeDocument/2006/relationships/hyperlink" Target="http://www.edutopia.org/blogs/beat/new-teacher-support"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teachingwithsoul.com/new-teacher-mentoring-project" TargetMode="External"/><Relationship Id="rId4" Type="http://schemas.openxmlformats.org/officeDocument/2006/relationships/image" Target="../media/image15.png"/><Relationship Id="rId1" Type="http://schemas.openxmlformats.org/officeDocument/2006/relationships/slideLayout" Target="../slideLayouts/slideLayout3.xml"/><Relationship Id="rId2" Type="http://schemas.openxmlformats.org/officeDocument/2006/relationships/hyperlink" Target="http://www.teachingwithsoul.com/"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teachers.net/mentors/beginning_teachers/" TargetMode="External"/><Relationship Id="rId3" Type="http://schemas.openxmlformats.org/officeDocument/2006/relationships/image" Target="../media/image1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http://www.schoology.com" TargetMode="External"/><Relationship Id="rId3"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padlet.com/wall/area4ltc"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gif"/><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plncindy.wikispaces.com/INTC"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hyperlink" Target="http://www.symbaloo.com/mix/intc" TargetMode="External"/><Relationship Id="rId1" Type="http://schemas.openxmlformats.org/officeDocument/2006/relationships/slideLayout" Target="../slideLayouts/slideLayout1.xml"/><Relationship Id="rId2" Type="http://schemas.openxmlformats.org/officeDocument/2006/relationships/hyperlink" Target="http://www.symbaloo.co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diigo.com" TargetMode="External"/><Relationship Id="rId4" Type="http://schemas.openxmlformats.org/officeDocument/2006/relationships/image" Target="../media/image8.jpeg"/><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114800" y="2055368"/>
            <a:ext cx="4910328" cy="2130552"/>
          </a:xfrm>
        </p:spPr>
        <p:txBody>
          <a:bodyPr>
            <a:normAutofit fontScale="90000"/>
          </a:bodyPr>
          <a:lstStyle/>
          <a:p>
            <a:r>
              <a:rPr lang="en-US" dirty="0" smtClean="0"/>
              <a:t/>
            </a:r>
            <a:br>
              <a:rPr lang="en-US" dirty="0" smtClean="0"/>
            </a:br>
            <a:r>
              <a:rPr lang="en-US" dirty="0" smtClean="0"/>
              <a:t>Developing A Professional Presence Online</a:t>
            </a:r>
            <a:endParaRPr lang="en-US" dirty="0"/>
          </a:p>
        </p:txBody>
      </p:sp>
      <p:sp>
        <p:nvSpPr>
          <p:cNvPr id="3" name="Subtitle 2"/>
          <p:cNvSpPr>
            <a:spLocks noGrp="1"/>
          </p:cNvSpPr>
          <p:nvPr>
            <p:ph type="subTitle" idx="1"/>
          </p:nvPr>
        </p:nvSpPr>
        <p:spPr>
          <a:xfrm>
            <a:off x="4114800" y="4193988"/>
            <a:ext cx="4910328" cy="886968"/>
          </a:xfrm>
        </p:spPr>
        <p:txBody>
          <a:bodyPr>
            <a:normAutofit/>
          </a:bodyPr>
          <a:lstStyle/>
          <a:p>
            <a:r>
              <a:rPr lang="en-US" sz="1800" dirty="0" smtClean="0"/>
              <a:t>Cindy Duffy </a:t>
            </a:r>
          </a:p>
          <a:p>
            <a:r>
              <a:rPr lang="en-US" sz="1800" dirty="0" smtClean="0"/>
              <a:t>Director, Area IV LTC</a:t>
            </a:r>
            <a:endParaRPr lang="en-US" sz="1800" dirty="0"/>
          </a:p>
        </p:txBody>
      </p:sp>
      <p:pic>
        <p:nvPicPr>
          <p:cNvPr id="10" name="Picture 9" descr="logo_small.gif"/>
          <p:cNvPicPr>
            <a:picLocks noChangeAspect="1"/>
          </p:cNvPicPr>
          <p:nvPr/>
        </p:nvPicPr>
        <p:blipFill>
          <a:blip r:embed="rId3"/>
          <a:stretch>
            <a:fillRect/>
          </a:stretch>
        </p:blipFill>
        <p:spPr>
          <a:xfrm>
            <a:off x="7372203" y="5260722"/>
            <a:ext cx="1371600" cy="1282700"/>
          </a:xfrm>
          <a:prstGeom prst="rect">
            <a:avLst/>
          </a:prstGeom>
        </p:spPr>
      </p:pic>
      <p:pic>
        <p:nvPicPr>
          <p:cNvPr id="6" name="Picture 5" descr="fingers.psd"/>
          <p:cNvPicPr>
            <a:picLocks noChangeAspect="1"/>
          </p:cNvPicPr>
          <p:nvPr/>
        </p:nvPicPr>
        <p:blipFill>
          <a:blip r:embed="rId4"/>
          <a:stretch>
            <a:fillRect/>
          </a:stretch>
        </p:blipFill>
        <p:spPr>
          <a:xfrm>
            <a:off x="311940" y="238718"/>
            <a:ext cx="3946074" cy="394607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Facebook</a:t>
            </a:r>
            <a:endParaRPr lang="en-US" dirty="0"/>
          </a:p>
        </p:txBody>
      </p:sp>
      <p:sp>
        <p:nvSpPr>
          <p:cNvPr id="3" name="Content Placeholder 2"/>
          <p:cNvSpPr>
            <a:spLocks noGrp="1"/>
          </p:cNvSpPr>
          <p:nvPr>
            <p:ph type="subTitle" idx="1"/>
          </p:nvPr>
        </p:nvSpPr>
        <p:spPr>
          <a:xfrm>
            <a:off x="5490883" y="3998259"/>
            <a:ext cx="3653117" cy="883024"/>
          </a:xfrm>
        </p:spPr>
        <p:txBody>
          <a:bodyPr>
            <a:noAutofit/>
          </a:bodyPr>
          <a:lstStyle/>
          <a:p>
            <a:r>
              <a:rPr lang="en-US" sz="1200" dirty="0" smtClean="0"/>
              <a:t>Educators using </a:t>
            </a:r>
            <a:r>
              <a:rPr lang="en-US" sz="1200" dirty="0" err="1" smtClean="0"/>
              <a:t>Facebook</a:t>
            </a:r>
            <a:r>
              <a:rPr lang="en-US" sz="1200" dirty="0" smtClean="0"/>
              <a:t> </a:t>
            </a:r>
            <a:r>
              <a:rPr lang="en-US" sz="1200" dirty="0" smtClean="0">
                <a:hlinkClick r:id="rId2"/>
              </a:rPr>
              <a:t>https://www.facebook.com/groups/7036945291/</a:t>
            </a:r>
            <a:endParaRPr lang="en-US" sz="1200" dirty="0" smtClean="0"/>
          </a:p>
          <a:p>
            <a:r>
              <a:rPr lang="en-US" sz="1200" dirty="0" smtClean="0"/>
              <a:t>Beginning Teachers </a:t>
            </a:r>
            <a:r>
              <a:rPr lang="en-US" sz="1200" dirty="0" smtClean="0">
                <a:hlinkClick r:id="rId3"/>
              </a:rPr>
              <a:t>http://www.facebook.com/groups/2227299043/?ref=ts&amp;fref=ts</a:t>
            </a:r>
            <a:endParaRPr lang="en-US" sz="1200" dirty="0" smtClean="0"/>
          </a:p>
          <a:p>
            <a:r>
              <a:rPr lang="en-US" sz="1200" dirty="0" smtClean="0"/>
              <a:t>Survival Guide for Beginning Primary Teachers  </a:t>
            </a:r>
            <a:r>
              <a:rPr lang="en-US" sz="1200" dirty="0" smtClean="0">
                <a:hlinkClick r:id="rId4"/>
              </a:rPr>
              <a:t>http://www.facebook.com/SurvivalGuideforPrimaryTeachers?ref=ts&amp;fref=ts</a:t>
            </a:r>
            <a:endParaRPr lang="en-US" sz="1200" dirty="0" smtClean="0"/>
          </a:p>
          <a:p>
            <a:r>
              <a:rPr lang="en-US" sz="1200" dirty="0" smtClean="0"/>
              <a:t>Illinois New Teacher Collaborative </a:t>
            </a:r>
            <a:r>
              <a:rPr lang="en-US" sz="1200" dirty="0" smtClean="0">
                <a:hlinkClick r:id="rId5"/>
              </a:rPr>
              <a:t>http://www.facebook.com/pages/Illinois-New-Teacher-Collaborative/239875594767?ref=ts</a:t>
            </a:r>
            <a:endParaRPr lang="en-US" sz="1200" dirty="0"/>
          </a:p>
        </p:txBody>
      </p:sp>
      <p:pic>
        <p:nvPicPr>
          <p:cNvPr id="5" name="Picture Placeholder 4" descr="images.jpg"/>
          <p:cNvPicPr>
            <a:picLocks noGrp="1" noChangeAspect="1"/>
          </p:cNvPicPr>
          <p:nvPr>
            <p:ph type="pic" sz="quarter" idx="13"/>
          </p:nvPr>
        </p:nvPicPr>
        <p:blipFill>
          <a:blip r:embed="rId6"/>
          <a:srcRect t="-16018" b="-16018"/>
          <a:stretch>
            <a:fillRect/>
          </a:stretch>
        </p:blip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ctrTitle"/>
          </p:nvPr>
        </p:nvSpPr>
        <p:spPr>
          <a:xfrm>
            <a:off x="5365376" y="1573306"/>
            <a:ext cx="3653117" cy="769085"/>
          </a:xfrm>
        </p:spPr>
        <p:txBody>
          <a:bodyPr>
            <a:normAutofit fontScale="90000"/>
          </a:bodyPr>
          <a:lstStyle/>
          <a:p>
            <a:r>
              <a:rPr lang="en-US" dirty="0" smtClean="0">
                <a:hlinkClick r:id="rId2"/>
              </a:rPr>
              <a:t>Twitter</a:t>
            </a:r>
            <a:endParaRPr lang="en-US" dirty="0"/>
          </a:p>
        </p:txBody>
      </p:sp>
      <p:sp>
        <p:nvSpPr>
          <p:cNvPr id="6" name="Subtitle 5"/>
          <p:cNvSpPr>
            <a:spLocks noGrp="1"/>
          </p:cNvSpPr>
          <p:nvPr>
            <p:ph type="subTitle" idx="1"/>
          </p:nvPr>
        </p:nvSpPr>
        <p:spPr>
          <a:xfrm>
            <a:off x="5365376" y="5133162"/>
            <a:ext cx="3653117" cy="1536747"/>
          </a:xfrm>
        </p:spPr>
        <p:txBody>
          <a:bodyPr>
            <a:normAutofit fontScale="25000" lnSpcReduction="20000"/>
          </a:bodyPr>
          <a:lstStyle/>
          <a:p>
            <a:r>
              <a:rPr lang="en-US" sz="3692" dirty="0" smtClean="0"/>
              <a:t>#</a:t>
            </a:r>
            <a:r>
              <a:rPr lang="en-US" sz="3692" dirty="0" err="1" smtClean="0"/>
              <a:t>ntchat</a:t>
            </a:r>
            <a:endParaRPr lang="en-US" sz="3692" dirty="0" smtClean="0"/>
          </a:p>
          <a:p>
            <a:r>
              <a:rPr lang="en-US" sz="3692" dirty="0" smtClean="0"/>
              <a:t>They meet Wednesdays, 7pm EST.</a:t>
            </a:r>
            <a:endParaRPr lang="en-US" sz="3692" dirty="0" smtClean="0"/>
          </a:p>
          <a:p>
            <a:r>
              <a:rPr lang="en-US" sz="3692" dirty="0" smtClean="0">
                <a:hlinkClick r:id="rId3"/>
              </a:rPr>
              <a:t>http://tweetchat.com/room/ntchat</a:t>
            </a:r>
            <a:endParaRPr lang="en-US" sz="3692" dirty="0" smtClean="0"/>
          </a:p>
          <a:p>
            <a:r>
              <a:rPr lang="en-US" sz="3692" dirty="0" smtClean="0"/>
              <a:t>#</a:t>
            </a:r>
            <a:r>
              <a:rPr lang="en-US" sz="3692" dirty="0" err="1" smtClean="0"/>
              <a:t>edchat</a:t>
            </a:r>
            <a:endParaRPr lang="en-US" sz="3692" dirty="0" smtClean="0"/>
          </a:p>
          <a:p>
            <a:r>
              <a:rPr lang="en-US" sz="3692" dirty="0" smtClean="0"/>
              <a:t>#</a:t>
            </a:r>
            <a:r>
              <a:rPr lang="en-US" sz="3692" dirty="0" err="1" smtClean="0"/>
              <a:t>teachchat</a:t>
            </a:r>
            <a:endParaRPr lang="en-US" sz="3692" dirty="0" smtClean="0"/>
          </a:p>
          <a:p>
            <a:r>
              <a:rPr lang="en-US" sz="3692" dirty="0" smtClean="0"/>
              <a:t>#</a:t>
            </a:r>
            <a:r>
              <a:rPr lang="en-US" sz="3692" dirty="0" err="1" smtClean="0"/>
              <a:t>iled</a:t>
            </a:r>
            <a:endParaRPr lang="en-US" sz="3692" dirty="0" smtClean="0"/>
          </a:p>
          <a:p>
            <a:r>
              <a:rPr lang="en-US" sz="3692" dirty="0" smtClean="0"/>
              <a:t>#</a:t>
            </a:r>
            <a:r>
              <a:rPr lang="en-US" sz="3692" dirty="0" err="1" smtClean="0"/>
              <a:t>iledchat</a:t>
            </a:r>
            <a:endParaRPr lang="en-US" sz="3692" dirty="0" smtClean="0"/>
          </a:p>
          <a:p>
            <a:endParaRPr lang="en-US" sz="3692" strike="sngStrike" dirty="0" smtClean="0">
              <a:hlinkClick r:id="rId4"/>
            </a:endParaRPr>
          </a:p>
          <a:p>
            <a:r>
              <a:rPr lang="en-US" sz="3692" strike="sngStrike" dirty="0" smtClean="0">
                <a:hlinkClick r:id="rId4"/>
              </a:rPr>
              <a:t>@</a:t>
            </a:r>
            <a:r>
              <a:rPr lang="en-US" sz="3692" dirty="0" smtClean="0">
                <a:hlinkClick r:id="rId4"/>
              </a:rPr>
              <a:t>tesNewTeachers</a:t>
            </a:r>
            <a:endParaRPr lang="en-US" sz="3692" dirty="0" smtClean="0"/>
          </a:p>
          <a:p>
            <a:r>
              <a:rPr lang="en-US" sz="3600" dirty="0" smtClean="0">
                <a:hlinkClick r:id="rId5"/>
              </a:rPr>
              <a:t>@</a:t>
            </a:r>
            <a:r>
              <a:rPr lang="en-US" sz="3600" dirty="0" err="1" smtClean="0">
                <a:hlinkClick r:id="rId5"/>
              </a:rPr>
              <a:t>intc</a:t>
            </a:r>
            <a:endParaRPr lang="en-US" sz="3600" dirty="0" smtClean="0"/>
          </a:p>
          <a:p>
            <a:endParaRPr lang="en-US" dirty="0"/>
          </a:p>
        </p:txBody>
      </p:sp>
      <p:pic>
        <p:nvPicPr>
          <p:cNvPr id="10" name="Picture Placeholder 9" descr="images.jpg"/>
          <p:cNvPicPr>
            <a:picLocks noGrp="1" noChangeAspect="1"/>
          </p:cNvPicPr>
          <p:nvPr>
            <p:ph type="pic" sz="quarter" idx="13"/>
          </p:nvPr>
        </p:nvPicPr>
        <p:blipFill>
          <a:blip r:embed="rId6"/>
          <a:srcRect t="-22048" b="-22048"/>
          <a:stretch>
            <a:fillRect/>
          </a:stretch>
        </p:blipFill>
        <p:spPr/>
      </p:pic>
      <p:sp>
        <p:nvSpPr>
          <p:cNvPr id="7" name="TextBox 6"/>
          <p:cNvSpPr txBox="1"/>
          <p:nvPr/>
        </p:nvSpPr>
        <p:spPr>
          <a:xfrm>
            <a:off x="6652075" y="2737995"/>
            <a:ext cx="184666" cy="369332"/>
          </a:xfrm>
          <a:prstGeom prst="rect">
            <a:avLst/>
          </a:prstGeom>
          <a:noFill/>
        </p:spPr>
        <p:txBody>
          <a:bodyPr wrap="none" rtlCol="0">
            <a:spAutoFit/>
          </a:bodyPr>
          <a:lstStyle/>
          <a:p>
            <a:endParaRPr lang="en-US" dirty="0"/>
          </a:p>
        </p:txBody>
      </p:sp>
      <p:sp>
        <p:nvSpPr>
          <p:cNvPr id="8" name="TextBox 7"/>
          <p:cNvSpPr txBox="1"/>
          <p:nvPr/>
        </p:nvSpPr>
        <p:spPr>
          <a:xfrm>
            <a:off x="5850772" y="2561245"/>
            <a:ext cx="3180421" cy="1169551"/>
          </a:xfrm>
          <a:prstGeom prst="rect">
            <a:avLst/>
          </a:prstGeom>
          <a:noFill/>
        </p:spPr>
        <p:txBody>
          <a:bodyPr wrap="square" rtlCol="0">
            <a:spAutoFit/>
          </a:bodyPr>
          <a:lstStyle/>
          <a:p>
            <a:r>
              <a:rPr lang="en-US" sz="1400" dirty="0" smtClean="0"/>
              <a:t>Used by people around the world. Twitter connects </a:t>
            </a:r>
            <a:r>
              <a:rPr lang="en-US" sz="1400" dirty="0" smtClean="0"/>
              <a:t>teachers </a:t>
            </a:r>
            <a:r>
              <a:rPr lang="en-US" sz="1400" dirty="0" smtClean="0"/>
              <a:t>to thousands of educators around the world with rich backgrounds and experiences that can contribute to professional growth.</a:t>
            </a:r>
            <a:endParaRPr lang="en-US"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Pinterest</a:t>
            </a:r>
            <a:endParaRPr lang="en-US" dirty="0"/>
          </a:p>
        </p:txBody>
      </p:sp>
      <p:sp>
        <p:nvSpPr>
          <p:cNvPr id="4" name="Subtitle 3"/>
          <p:cNvSpPr>
            <a:spLocks noGrp="1"/>
          </p:cNvSpPr>
          <p:nvPr>
            <p:ph type="body" sz="half" idx="2"/>
          </p:nvPr>
        </p:nvSpPr>
        <p:spPr>
          <a:xfrm>
            <a:off x="457200" y="2895600"/>
            <a:ext cx="3581400" cy="2870200"/>
          </a:xfrm>
        </p:spPr>
        <p:txBody>
          <a:bodyPr>
            <a:normAutofit fontScale="77500" lnSpcReduction="20000"/>
          </a:bodyPr>
          <a:lstStyle/>
          <a:p>
            <a:r>
              <a:rPr lang="en-US" dirty="0" err="1" smtClean="0"/>
              <a:t>Pinterest</a:t>
            </a:r>
            <a:r>
              <a:rPr lang="en-US" dirty="0" smtClean="0"/>
              <a:t> is a free  virtual bulletin board where users pin videos and  images captured from around the web. These images are then arranged into different categories on a user's board. Pins are also shared and searchable making thus </a:t>
            </a:r>
            <a:r>
              <a:rPr lang="en-US" dirty="0" err="1" smtClean="0"/>
              <a:t>Pinterest</a:t>
            </a:r>
            <a:r>
              <a:rPr lang="en-US" dirty="0" smtClean="0"/>
              <a:t> a great tool for virtual learning. Pins are also visible to other </a:t>
            </a:r>
            <a:r>
              <a:rPr lang="en-US" dirty="0" err="1" smtClean="0"/>
              <a:t>Pinterest</a:t>
            </a:r>
            <a:r>
              <a:rPr lang="en-US" dirty="0" smtClean="0"/>
              <a:t> users and one can easily see the board of others as well.</a:t>
            </a:r>
          </a:p>
          <a:p>
            <a:endParaRPr lang="en-US" dirty="0" smtClean="0">
              <a:hlinkClick r:id="rId2"/>
            </a:endParaRPr>
          </a:p>
          <a:p>
            <a:endParaRPr lang="en-US" dirty="0" smtClean="0">
              <a:hlinkClick r:id="rId2"/>
            </a:endParaRPr>
          </a:p>
          <a:p>
            <a:r>
              <a:rPr lang="en-US" dirty="0" smtClean="0">
                <a:hlinkClick r:id="rId2"/>
              </a:rPr>
              <a:t>INTC beginning teachers</a:t>
            </a:r>
            <a:endParaRPr lang="en-US" dirty="0" smtClean="0"/>
          </a:p>
          <a:p>
            <a:endParaRPr lang="en-US" dirty="0" smtClean="0"/>
          </a:p>
          <a:p>
            <a:r>
              <a:rPr lang="en-US" dirty="0" smtClean="0">
                <a:hlinkClick r:id="rId3"/>
              </a:rPr>
              <a:t>my PLN</a:t>
            </a:r>
            <a:endParaRPr lang="en-US" dirty="0" smtClean="0"/>
          </a:p>
          <a:p>
            <a:endParaRPr lang="en-US" dirty="0" smtClean="0"/>
          </a:p>
          <a:p>
            <a:endParaRPr lang="en-US" dirty="0" smtClean="0"/>
          </a:p>
        </p:txBody>
      </p:sp>
      <p:pic>
        <p:nvPicPr>
          <p:cNvPr id="6" name="Picture Placeholder 5" descr="images.jpg"/>
          <p:cNvPicPr>
            <a:picLocks noGrp="1" noChangeAspect="1"/>
          </p:cNvPicPr>
          <p:nvPr>
            <p:ph type="pic" idx="1"/>
          </p:nvPr>
        </p:nvPicPr>
        <p:blipFill>
          <a:blip r:embed="rId4"/>
          <a:srcRect t="-18" b="-18"/>
          <a:stretch>
            <a:fillRect/>
          </a:stretch>
        </p:blip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Education Specific</a:t>
            </a:r>
            <a:endParaRPr lang="en-US" dirty="0"/>
          </a:p>
        </p:txBody>
      </p:sp>
      <p:sp>
        <p:nvSpPr>
          <p:cNvPr id="8" name="Text Placeholder 7"/>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Blogging</a:t>
            </a:r>
            <a:endParaRPr lang="en-US" dirty="0"/>
          </a:p>
        </p:txBody>
      </p:sp>
      <p:sp>
        <p:nvSpPr>
          <p:cNvPr id="6" name="Text Placeholder 5"/>
          <p:cNvSpPr>
            <a:spLocks noGrp="1"/>
          </p:cNvSpPr>
          <p:nvPr>
            <p:ph type="body" sz="half" idx="2"/>
          </p:nvPr>
        </p:nvSpPr>
        <p:spPr/>
        <p:txBody>
          <a:bodyPr/>
          <a:lstStyle/>
          <a:p>
            <a:r>
              <a:rPr lang="en-US" dirty="0" smtClean="0">
                <a:hlinkClick r:id="rId2"/>
              </a:rPr>
              <a:t>Edublogs</a:t>
            </a:r>
            <a:endParaRPr lang="en-US" dirty="0" smtClean="0"/>
          </a:p>
          <a:p>
            <a:endParaRPr lang="en-US" dirty="0" smtClean="0"/>
          </a:p>
          <a:p>
            <a:r>
              <a:rPr lang="en-US" dirty="0" smtClean="0">
                <a:hlinkClick r:id="rId3"/>
              </a:rPr>
              <a:t>edublogs tutorial</a:t>
            </a:r>
            <a:endParaRPr lang="en-US" dirty="0"/>
          </a:p>
        </p:txBody>
      </p:sp>
      <p:pic>
        <p:nvPicPr>
          <p:cNvPr id="7" name="Picture Placeholder 6" descr="index.jpg"/>
          <p:cNvPicPr>
            <a:picLocks noGrp="1" noChangeAspect="1"/>
          </p:cNvPicPr>
          <p:nvPr>
            <p:ph type="pic" idx="1"/>
          </p:nvPr>
        </p:nvPicPr>
        <p:blipFill>
          <a:blip r:embed="rId4"/>
          <a:srcRect t="-73121" b="-73121"/>
          <a:stretch>
            <a:fillRect/>
          </a:stretch>
        </p:blip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ctrTitle"/>
          </p:nvPr>
        </p:nvSpPr>
        <p:spPr>
          <a:xfrm>
            <a:off x="5365376" y="1573306"/>
            <a:ext cx="3653117" cy="814294"/>
          </a:xfrm>
        </p:spPr>
        <p:txBody>
          <a:bodyPr>
            <a:normAutofit fontScale="90000"/>
          </a:bodyPr>
          <a:lstStyle/>
          <a:p>
            <a:r>
              <a:rPr lang="en-US" dirty="0" smtClean="0">
                <a:hlinkClick r:id="rId2"/>
              </a:rPr>
              <a:t>Live Binders</a:t>
            </a:r>
            <a:endParaRPr lang="en-US" dirty="0"/>
          </a:p>
        </p:txBody>
      </p:sp>
      <p:sp>
        <p:nvSpPr>
          <p:cNvPr id="6" name="Subtitle 5"/>
          <p:cNvSpPr>
            <a:spLocks noGrp="1"/>
          </p:cNvSpPr>
          <p:nvPr>
            <p:ph type="subTitle" idx="1"/>
          </p:nvPr>
        </p:nvSpPr>
        <p:spPr/>
        <p:txBody>
          <a:bodyPr>
            <a:normAutofit lnSpcReduction="10000"/>
          </a:bodyPr>
          <a:lstStyle/>
          <a:p>
            <a:r>
              <a:rPr lang="en-US" dirty="0" smtClean="0">
                <a:hlinkClick r:id="rId3"/>
              </a:rPr>
              <a:t>Example</a:t>
            </a:r>
            <a:endParaRPr lang="en-US" dirty="0" smtClean="0"/>
          </a:p>
          <a:p>
            <a:r>
              <a:rPr lang="en-US" dirty="0" smtClean="0">
                <a:hlinkClick r:id="rId4"/>
              </a:rPr>
              <a:t>video</a:t>
            </a:r>
            <a:endParaRPr lang="en-US" dirty="0"/>
          </a:p>
        </p:txBody>
      </p:sp>
      <p:pic>
        <p:nvPicPr>
          <p:cNvPr id="10" name="Picture Placeholder 9" descr="download (2).jpeg"/>
          <p:cNvPicPr>
            <a:picLocks noGrp="1" noChangeAspect="1"/>
          </p:cNvPicPr>
          <p:nvPr>
            <p:ph type="pic" sz="quarter" idx="13"/>
          </p:nvPr>
        </p:nvPicPr>
        <p:blipFill>
          <a:blip r:embed="rId5"/>
          <a:srcRect t="-17479" b="-17479"/>
          <a:stretch>
            <a:fillRect/>
          </a:stretch>
        </p:blip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Edutopia</a:t>
            </a:r>
            <a:endParaRPr lang="en-US" dirty="0"/>
          </a:p>
        </p:txBody>
      </p:sp>
      <p:sp>
        <p:nvSpPr>
          <p:cNvPr id="3" name="Content Placeholder 2"/>
          <p:cNvSpPr>
            <a:spLocks noGrp="1"/>
          </p:cNvSpPr>
          <p:nvPr>
            <p:ph type="body" sz="half" idx="2"/>
          </p:nvPr>
        </p:nvSpPr>
        <p:spPr/>
        <p:txBody>
          <a:bodyPr/>
          <a:lstStyle/>
          <a:p>
            <a:r>
              <a:rPr lang="en-US" dirty="0" smtClean="0">
                <a:hlinkClick r:id="rId2"/>
              </a:rPr>
              <a:t>http://www.edutopia.org/blogs/beat/new-teacher-support</a:t>
            </a:r>
            <a:endParaRPr lang="en-US" dirty="0" smtClean="0"/>
          </a:p>
          <a:p>
            <a:pPr lvl="1"/>
            <a:r>
              <a:rPr lang="en-US" dirty="0" smtClean="0"/>
              <a:t>Find advice, resources, and strategies to support new teachers and help them improve their craft. </a:t>
            </a:r>
          </a:p>
          <a:p>
            <a:r>
              <a:rPr lang="en-US" dirty="0" smtClean="0">
                <a:hlinkClick r:id="rId3"/>
              </a:rPr>
              <a:t>http://www.edutopia.org/groups/bridges-first-years-practice</a:t>
            </a:r>
            <a:endParaRPr lang="en-US" dirty="0" smtClean="0"/>
          </a:p>
          <a:p>
            <a:pPr lvl="1"/>
            <a:r>
              <a:rPr lang="en-US" dirty="0" smtClean="0"/>
              <a:t>Group for new teachers and veterans to connect</a:t>
            </a:r>
            <a:endParaRPr lang="en-US" dirty="0"/>
          </a:p>
        </p:txBody>
      </p:sp>
      <p:pic>
        <p:nvPicPr>
          <p:cNvPr id="7" name="Picture Placeholder 6" descr="download.jpeg"/>
          <p:cNvPicPr>
            <a:picLocks noGrp="1" noChangeAspect="1"/>
          </p:cNvPicPr>
          <p:nvPr>
            <p:ph type="pic" idx="1"/>
          </p:nvPr>
        </p:nvPicPr>
        <p:blipFill>
          <a:blip r:embed="rId4"/>
          <a:srcRect t="-57555" b="-57555"/>
          <a:stretch>
            <a:fillRect/>
          </a:stretch>
        </p:blip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5365376" y="1573306"/>
            <a:ext cx="3653117" cy="1207994"/>
          </a:xfrm>
        </p:spPr>
        <p:txBody>
          <a:bodyPr>
            <a:normAutofit fontScale="90000"/>
          </a:bodyPr>
          <a:lstStyle/>
          <a:p>
            <a:r>
              <a:rPr lang="en-US" dirty="0" smtClean="0">
                <a:hlinkClick r:id="rId2"/>
              </a:rPr>
              <a:t>Teaching with Soul</a:t>
            </a:r>
            <a:endParaRPr lang="en-US" dirty="0"/>
          </a:p>
        </p:txBody>
      </p:sp>
      <p:sp>
        <p:nvSpPr>
          <p:cNvPr id="3" name="Content Placeholder 2"/>
          <p:cNvSpPr>
            <a:spLocks noGrp="1"/>
          </p:cNvSpPr>
          <p:nvPr>
            <p:ph type="subTitle" idx="1"/>
          </p:nvPr>
        </p:nvSpPr>
        <p:spPr>
          <a:xfrm>
            <a:off x="5365376" y="3098801"/>
            <a:ext cx="3653117" cy="1104899"/>
          </a:xfrm>
        </p:spPr>
        <p:txBody>
          <a:bodyPr>
            <a:noAutofit/>
          </a:bodyPr>
          <a:lstStyle/>
          <a:p>
            <a:pPr algn="l"/>
            <a:r>
              <a:rPr lang="en-US" sz="1400" dirty="0" smtClean="0"/>
              <a:t>The New Teacher Mentoring Project was created by Lisa </a:t>
            </a:r>
            <a:r>
              <a:rPr lang="en-US" sz="1400" dirty="0" err="1" smtClean="0"/>
              <a:t>Dabbs</a:t>
            </a:r>
            <a:r>
              <a:rPr lang="en-US" sz="1400" dirty="0" smtClean="0"/>
              <a:t>, creator of #</a:t>
            </a:r>
            <a:r>
              <a:rPr lang="en-US" sz="1400" dirty="0" err="1" smtClean="0"/>
              <a:t>ntchat</a:t>
            </a:r>
            <a:endParaRPr lang="en-US" sz="1400" dirty="0" smtClean="0"/>
          </a:p>
          <a:p>
            <a:pPr algn="l"/>
            <a:r>
              <a:rPr lang="en-US" sz="1400" dirty="0" smtClean="0"/>
              <a:t>Purpose is to </a:t>
            </a:r>
          </a:p>
          <a:p>
            <a:pPr lvl="1" algn="l"/>
            <a:r>
              <a:rPr lang="en-US" sz="1400" dirty="0" smtClean="0"/>
              <a:t>To collaborate and find best practices </a:t>
            </a:r>
          </a:p>
          <a:p>
            <a:pPr lvl="1" algn="l"/>
            <a:r>
              <a:rPr lang="en-US" sz="1400" dirty="0" smtClean="0"/>
              <a:t>To mentor and support new/pre-service teachers in K-12 and higher education institutes of learning worldwide for online and offline learning.</a:t>
            </a:r>
          </a:p>
          <a:p>
            <a:pPr lvl="1" algn="l"/>
            <a:r>
              <a:rPr lang="en-US" sz="1400" dirty="0" smtClean="0"/>
              <a:t> To use the New Teacher Mentoring project to help you navigate through your first few years of teaching with a virtual mentor. </a:t>
            </a:r>
          </a:p>
          <a:p>
            <a:pPr algn="l"/>
            <a:r>
              <a:rPr lang="en-US" sz="1400" dirty="0" smtClean="0">
                <a:hlinkClick r:id="rId3"/>
              </a:rPr>
              <a:t>http://www.teachingwithsoul.com/new-teacher-mentoring-project</a:t>
            </a:r>
            <a:endParaRPr lang="en-US" sz="1400" dirty="0" smtClean="0"/>
          </a:p>
          <a:p>
            <a:pPr lvl="1" algn="l"/>
            <a:endParaRPr lang="en-US" sz="1400" dirty="0" smtClean="0"/>
          </a:p>
          <a:p>
            <a:pPr algn="l"/>
            <a:endParaRPr lang="en-US" sz="1400" dirty="0"/>
          </a:p>
        </p:txBody>
      </p:sp>
      <p:pic>
        <p:nvPicPr>
          <p:cNvPr id="7" name="Picture Placeholder 6" descr="Screen Shot 2014-06-21 at 8.17.57 PM.png"/>
          <p:cNvPicPr>
            <a:picLocks noGrp="1" noChangeAspect="1"/>
          </p:cNvPicPr>
          <p:nvPr>
            <p:ph type="pic" sz="quarter" idx="13"/>
          </p:nvPr>
        </p:nvPicPr>
        <p:blipFill>
          <a:blip r:embed="rId4"/>
          <a:srcRect t="-175348" b="-175348"/>
          <a:stretch>
            <a:fillRect/>
          </a:stretch>
        </p:blip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5365376" y="1573306"/>
            <a:ext cx="3653117" cy="1106394"/>
          </a:xfrm>
        </p:spPr>
        <p:txBody>
          <a:bodyPr/>
          <a:lstStyle/>
          <a:p>
            <a:r>
              <a:rPr lang="en-US" dirty="0" smtClean="0"/>
              <a:t>Teachers Net</a:t>
            </a:r>
            <a:endParaRPr lang="en-US" dirty="0"/>
          </a:p>
        </p:txBody>
      </p:sp>
      <p:sp>
        <p:nvSpPr>
          <p:cNvPr id="3" name="Content Placeholder 2"/>
          <p:cNvSpPr>
            <a:spLocks noGrp="1"/>
          </p:cNvSpPr>
          <p:nvPr>
            <p:ph type="subTitle" idx="1"/>
          </p:nvPr>
        </p:nvSpPr>
        <p:spPr>
          <a:xfrm>
            <a:off x="5365376" y="2887978"/>
            <a:ext cx="3653117" cy="1353822"/>
          </a:xfrm>
        </p:spPr>
        <p:txBody>
          <a:bodyPr>
            <a:normAutofit fontScale="47500" lnSpcReduction="20000"/>
          </a:bodyPr>
          <a:lstStyle/>
          <a:p>
            <a:r>
              <a:rPr lang="en-US" dirty="0" err="1" smtClean="0"/>
              <a:t>Teachers.Net</a:t>
            </a:r>
            <a:r>
              <a:rPr lang="en-US" dirty="0" smtClean="0"/>
              <a:t> was founded on the principle of allowing teacher-users to contribute the content and direct site development and to utilize the Internet to harness the collective intellect and wisdom of the worldwide teaching </a:t>
            </a:r>
            <a:r>
              <a:rPr lang="en-US" dirty="0" err="1" smtClean="0"/>
              <a:t>community</a:t>
            </a:r>
            <a:r>
              <a:rPr lang="en-US" dirty="0" err="1" smtClean="0">
                <a:hlinkClick r:id="rId2"/>
              </a:rPr>
              <a:t>http://teachers.net/mentors/beginning_teachers</a:t>
            </a:r>
            <a:r>
              <a:rPr lang="en-US" dirty="0" smtClean="0">
                <a:hlinkClick r:id="rId2"/>
              </a:rPr>
              <a:t>/</a:t>
            </a:r>
            <a:endParaRPr lang="en-US" dirty="0" smtClean="0"/>
          </a:p>
          <a:p>
            <a:endParaRPr lang="en-US" dirty="0"/>
          </a:p>
        </p:txBody>
      </p:sp>
      <p:pic>
        <p:nvPicPr>
          <p:cNvPr id="6" name="Picture Placeholder 5" descr="index7.jpg"/>
          <p:cNvPicPr>
            <a:picLocks noGrp="1" noChangeAspect="1"/>
          </p:cNvPicPr>
          <p:nvPr>
            <p:ph type="pic" sz="quarter" idx="13"/>
          </p:nvPr>
        </p:nvPicPr>
        <p:blipFill>
          <a:blip r:embed="rId3"/>
          <a:srcRect l="-556" r="-556"/>
          <a:stretch>
            <a:fillRect/>
          </a:stretch>
        </p:blip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Schoology</a:t>
            </a:r>
            <a:endParaRPr lang="en-US" dirty="0"/>
          </a:p>
        </p:txBody>
      </p:sp>
      <p:sp>
        <p:nvSpPr>
          <p:cNvPr id="3" name="Content Placeholder 2"/>
          <p:cNvSpPr>
            <a:spLocks noGrp="1"/>
          </p:cNvSpPr>
          <p:nvPr>
            <p:ph type="body" sz="half" idx="2"/>
          </p:nvPr>
        </p:nvSpPr>
        <p:spPr/>
        <p:txBody>
          <a:bodyPr>
            <a:normAutofit/>
          </a:bodyPr>
          <a:lstStyle/>
          <a:p>
            <a:endParaRPr lang="en-US" dirty="0" smtClean="0"/>
          </a:p>
          <a:p>
            <a:r>
              <a:rPr lang="en-US" dirty="0" smtClean="0"/>
              <a:t>Learning management system (LMS) and social network that makes it easy to create and share academic content </a:t>
            </a:r>
            <a:r>
              <a:rPr lang="en-US" dirty="0" smtClean="0">
                <a:hlinkClick r:id="rId2"/>
              </a:rPr>
              <a:t>www.schoology.com</a:t>
            </a:r>
            <a:endParaRPr lang="en-US" dirty="0" smtClean="0"/>
          </a:p>
        </p:txBody>
      </p:sp>
      <p:pic>
        <p:nvPicPr>
          <p:cNvPr id="5" name="Picture Placeholder 4" descr="images6.jpg"/>
          <p:cNvPicPr>
            <a:picLocks noGrp="1" noChangeAspect="1"/>
          </p:cNvPicPr>
          <p:nvPr>
            <p:ph type="pic" idx="1"/>
          </p:nvPr>
        </p:nvPicPr>
        <p:blipFill>
          <a:blip r:embed="rId3"/>
          <a:srcRect t="-96999" b="-96999"/>
          <a:stretch>
            <a:fillRect/>
          </a:stretch>
        </p:blip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Developing Professionally</a:t>
            </a:r>
            <a:endParaRPr lang="en-US" dirty="0"/>
          </a:p>
        </p:txBody>
      </p:sp>
      <p:sp>
        <p:nvSpPr>
          <p:cNvPr id="8" name="Content Placeholder 7"/>
          <p:cNvSpPr>
            <a:spLocks noGrp="1"/>
          </p:cNvSpPr>
          <p:nvPr>
            <p:ph idx="1"/>
          </p:nvPr>
        </p:nvSpPr>
        <p:spPr/>
        <p:txBody>
          <a:bodyPr/>
          <a:lstStyle/>
          <a:p>
            <a:r>
              <a:rPr lang="en-US" dirty="0" smtClean="0"/>
              <a:t>Currently how are you collaborating with other professionals?</a:t>
            </a:r>
          </a:p>
          <a:p>
            <a:r>
              <a:rPr lang="en-US" dirty="0" smtClean="0"/>
              <a:t>How do you utilize your time online?</a:t>
            </a:r>
            <a:endParaRPr lang="en-US" dirty="0" smtClean="0"/>
          </a:p>
          <a:p>
            <a:r>
              <a:rPr lang="en-US" dirty="0" smtClean="0"/>
              <a:t>How can you blend the two?</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a:t>
            </a:r>
            <a:r>
              <a:rPr lang="en-US" smtClean="0"/>
              <a:t>you using?</a:t>
            </a:r>
            <a:endParaRPr lang="en-US"/>
          </a:p>
        </p:txBody>
      </p:sp>
      <p:sp>
        <p:nvSpPr>
          <p:cNvPr id="3" name="Text Placeholder 2"/>
          <p:cNvSpPr>
            <a:spLocks noGrp="1"/>
          </p:cNvSpPr>
          <p:nvPr>
            <p:ph type="body" idx="1"/>
          </p:nvPr>
        </p:nvSpPr>
        <p:spPr/>
        <p:txBody>
          <a:bodyPr/>
          <a:lstStyle/>
          <a:p>
            <a:endParaRPr lang="en-US" dirty="0" smtClean="0">
              <a:hlinkClick r:id="rId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Online Resources for Beginning Teachers</a:t>
            </a:r>
            <a:endParaRPr lang="en-US" dirty="0"/>
          </a:p>
        </p:txBody>
      </p:sp>
      <p:sp>
        <p:nvSpPr>
          <p:cNvPr id="3" name="Subtitle 2"/>
          <p:cNvSpPr>
            <a:spLocks noGrp="1"/>
          </p:cNvSpPr>
          <p:nvPr>
            <p:ph type="subTitle" idx="1"/>
          </p:nvPr>
        </p:nvSpPr>
        <p:spPr/>
        <p:txBody>
          <a:bodyPr>
            <a:normAutofit fontScale="70000" lnSpcReduction="20000"/>
          </a:bodyPr>
          <a:lstStyle/>
          <a:p>
            <a:r>
              <a:rPr lang="en-US" dirty="0" smtClean="0"/>
              <a:t>Cindy Duffy </a:t>
            </a:r>
          </a:p>
          <a:p>
            <a:r>
              <a:rPr lang="en-US" dirty="0" smtClean="0"/>
              <a:t>Director</a:t>
            </a:r>
          </a:p>
          <a:p>
            <a:r>
              <a:rPr lang="en-US" dirty="0" smtClean="0"/>
              <a:t>Area IV LTC</a:t>
            </a:r>
            <a:endParaRPr lang="en-US" dirty="0"/>
          </a:p>
        </p:txBody>
      </p:sp>
      <p:pic>
        <p:nvPicPr>
          <p:cNvPr id="10" name="Picture 9" descr="logo_small.gif"/>
          <p:cNvPicPr>
            <a:picLocks noChangeAspect="1"/>
          </p:cNvPicPr>
          <p:nvPr/>
        </p:nvPicPr>
        <p:blipFill>
          <a:blip r:embed="rId2"/>
          <a:stretch>
            <a:fillRect/>
          </a:stretch>
        </p:blipFill>
        <p:spPr>
          <a:xfrm>
            <a:off x="7372203" y="5260722"/>
            <a:ext cx="1371600" cy="1282700"/>
          </a:xfrm>
          <a:prstGeom prst="rect">
            <a:avLst/>
          </a:prstGeom>
        </p:spPr>
      </p:pic>
      <p:pic>
        <p:nvPicPr>
          <p:cNvPr id="6" name="Picture 5" descr="fingers.psd"/>
          <p:cNvPicPr>
            <a:picLocks noChangeAspect="1"/>
          </p:cNvPicPr>
          <p:nvPr/>
        </p:nvPicPr>
        <p:blipFill>
          <a:blip r:embed="rId3"/>
          <a:stretch>
            <a:fillRect/>
          </a:stretch>
        </p:blipFill>
        <p:spPr>
          <a:xfrm>
            <a:off x="311940" y="238718"/>
            <a:ext cx="3946074" cy="3946074"/>
          </a:xfrm>
          <a:prstGeom prst="rect">
            <a:avLst/>
          </a:prstGeom>
        </p:spPr>
      </p:pic>
      <p:sp>
        <p:nvSpPr>
          <p:cNvPr id="7" name="TextBox 6"/>
          <p:cNvSpPr txBox="1"/>
          <p:nvPr/>
        </p:nvSpPr>
        <p:spPr>
          <a:xfrm>
            <a:off x="311940" y="5549900"/>
            <a:ext cx="6126960" cy="369332"/>
          </a:xfrm>
          <a:prstGeom prst="rect">
            <a:avLst/>
          </a:prstGeom>
          <a:no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Personal Learning Network (PLN)</a:t>
            </a:r>
            <a:br>
              <a:rPr lang="en-US"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br>
            <a:endParaRPr lang="en-US" dirty="0"/>
          </a:p>
        </p:txBody>
      </p:sp>
      <p:sp>
        <p:nvSpPr>
          <p:cNvPr id="7" name="Text Placeholder 6"/>
          <p:cNvSpPr>
            <a:spLocks noGrp="1"/>
          </p:cNvSpPr>
          <p:nvPr>
            <p:ph type="body" idx="1"/>
          </p:nvPr>
        </p:nvSpPr>
        <p:spPr/>
        <p:txBody>
          <a:bodyPr>
            <a:normAutofit fontScale="92500" lnSpcReduction="10000"/>
          </a:bodyPr>
          <a:lstStyle/>
          <a:p>
            <a:r>
              <a:rPr lang="en-US" dirty="0" smtClean="0"/>
              <a:t>Personal – you design it for yourself</a:t>
            </a:r>
          </a:p>
          <a:p>
            <a:r>
              <a:rPr lang="en-US" dirty="0" smtClean="0"/>
              <a:t>Learning – it is about increasing your knowledge/changing your practices</a:t>
            </a:r>
          </a:p>
          <a:p>
            <a:r>
              <a:rPr lang="en-US" dirty="0" smtClean="0"/>
              <a:t>Network –structure that crosses at regular intervals &amp; is knotted or secured at the crossings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DEVELOP A POSITIVE DIGITAL FOOTPRINT</a:t>
            </a:r>
            <a:endParaRPr lang="en-US" dirty="0"/>
          </a:p>
        </p:txBody>
      </p:sp>
      <p:pic>
        <p:nvPicPr>
          <p:cNvPr id="9" name="Picture 8" descr="images3.jpg"/>
          <p:cNvPicPr>
            <a:picLocks noChangeAspect="1"/>
          </p:cNvPicPr>
          <p:nvPr/>
        </p:nvPicPr>
        <p:blipFill>
          <a:blip r:embed="rId3"/>
          <a:stretch>
            <a:fillRect/>
          </a:stretch>
        </p:blipFill>
        <p:spPr>
          <a:xfrm>
            <a:off x="3359150" y="2595562"/>
            <a:ext cx="2857500" cy="28575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can be found at -</a:t>
            </a:r>
            <a:endParaRPr lang="en-US" dirty="0"/>
          </a:p>
        </p:txBody>
      </p:sp>
      <p:sp>
        <p:nvSpPr>
          <p:cNvPr id="3" name="Text Placeholder 2"/>
          <p:cNvSpPr>
            <a:spLocks noGrp="1"/>
          </p:cNvSpPr>
          <p:nvPr>
            <p:ph type="body" idx="1"/>
          </p:nvPr>
        </p:nvSpPr>
        <p:spPr/>
        <p:txBody>
          <a:bodyPr/>
          <a:lstStyle/>
          <a:p>
            <a:r>
              <a:rPr lang="en-US" dirty="0" smtClean="0">
                <a:hlinkClick r:id="rId2"/>
              </a:rPr>
              <a:t>http://plncindy.wikispaces.com/INTC</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Sites to help you organize and share</a:t>
            </a:r>
            <a:endParaRPr lang="en-US" dirty="0"/>
          </a:p>
        </p:txBody>
      </p:sp>
      <p:sp>
        <p:nvSpPr>
          <p:cNvPr id="6" name="Text Placeholder 5"/>
          <p:cNvSpPr>
            <a:spLocks noGrp="1"/>
          </p:cNvSpPr>
          <p:nvPr>
            <p:ph type="body" idx="1"/>
          </p:nvPr>
        </p:nvSpPr>
        <p:spPr/>
        <p:txBody>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ctrTitle"/>
          </p:nvPr>
        </p:nvSpPr>
        <p:spPr>
          <a:xfrm>
            <a:off x="4114800" y="1572768"/>
            <a:ext cx="4910328" cy="1183131"/>
          </a:xfrm>
        </p:spPr>
        <p:txBody>
          <a:bodyPr/>
          <a:lstStyle/>
          <a:p>
            <a:pPr algn="ctr"/>
            <a:r>
              <a:rPr lang="en-US" dirty="0" err="1" smtClean="0"/>
              <a:t>Symbaloo</a:t>
            </a:r>
            <a:endParaRPr lang="en-US" dirty="0"/>
          </a:p>
        </p:txBody>
      </p:sp>
      <p:sp>
        <p:nvSpPr>
          <p:cNvPr id="9" name="Subtitle 8"/>
          <p:cNvSpPr>
            <a:spLocks noGrp="1"/>
          </p:cNvSpPr>
          <p:nvPr>
            <p:ph type="subTitle" idx="1"/>
          </p:nvPr>
        </p:nvSpPr>
        <p:spPr>
          <a:xfrm>
            <a:off x="4114800" y="2755899"/>
            <a:ext cx="4910328" cy="279401"/>
          </a:xfrm>
        </p:spPr>
        <p:txBody>
          <a:bodyPr>
            <a:normAutofit fontScale="62500" lnSpcReduction="20000"/>
          </a:bodyPr>
          <a:lstStyle/>
          <a:p>
            <a:pPr algn="ctr"/>
            <a:r>
              <a:rPr lang="en-US" dirty="0" smtClean="0">
                <a:hlinkClick r:id="rId2"/>
              </a:rPr>
              <a:t>http://www.symbaloo.com</a:t>
            </a:r>
            <a:endParaRPr lang="en-US" dirty="0"/>
          </a:p>
        </p:txBody>
      </p:sp>
      <p:pic>
        <p:nvPicPr>
          <p:cNvPr id="10" name="Picture 9" descr="logo_login_2.png"/>
          <p:cNvPicPr>
            <a:picLocks noChangeAspect="1"/>
          </p:cNvPicPr>
          <p:nvPr/>
        </p:nvPicPr>
        <p:blipFill>
          <a:blip r:embed="rId3"/>
          <a:stretch>
            <a:fillRect/>
          </a:stretch>
        </p:blipFill>
        <p:spPr>
          <a:xfrm>
            <a:off x="812799" y="1881484"/>
            <a:ext cx="3109031" cy="874415"/>
          </a:xfrm>
          <a:prstGeom prst="rect">
            <a:avLst/>
          </a:prstGeom>
        </p:spPr>
      </p:pic>
      <p:sp>
        <p:nvSpPr>
          <p:cNvPr id="5" name="TextBox 4"/>
          <p:cNvSpPr txBox="1"/>
          <p:nvPr/>
        </p:nvSpPr>
        <p:spPr>
          <a:xfrm>
            <a:off x="4699000" y="3251200"/>
            <a:ext cx="3848100" cy="1200329"/>
          </a:xfrm>
          <a:prstGeom prst="rect">
            <a:avLst/>
          </a:prstGeom>
          <a:noFill/>
        </p:spPr>
        <p:txBody>
          <a:bodyPr wrap="square" rtlCol="0">
            <a:spAutoFit/>
          </a:bodyPr>
          <a:lstStyle/>
          <a:p>
            <a:r>
              <a:rPr lang="en-US" dirty="0" smtClean="0"/>
              <a:t>A free visual bookmarking site that gives you access to anything you bookmark from any computer by just clicking on a tile.</a:t>
            </a:r>
            <a:endParaRPr lang="en-US" dirty="0"/>
          </a:p>
        </p:txBody>
      </p:sp>
      <p:sp>
        <p:nvSpPr>
          <p:cNvPr id="6" name="TextBox 5"/>
          <p:cNvSpPr txBox="1"/>
          <p:nvPr/>
        </p:nvSpPr>
        <p:spPr>
          <a:xfrm>
            <a:off x="2501900" y="5588000"/>
            <a:ext cx="3567015" cy="369332"/>
          </a:xfrm>
          <a:prstGeom prst="rect">
            <a:avLst/>
          </a:prstGeom>
          <a:noFill/>
        </p:spPr>
        <p:txBody>
          <a:bodyPr wrap="none" rtlCol="0">
            <a:spAutoFit/>
          </a:bodyPr>
          <a:lstStyle/>
          <a:p>
            <a:r>
              <a:rPr lang="en-US" dirty="0" smtClean="0">
                <a:hlinkClick r:id="rId4"/>
              </a:rPr>
              <a:t>http://www.symbaloo.com/mix/intc</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Diigo</a:t>
            </a:r>
            <a:r>
              <a:rPr lang="en-US" dirty="0" smtClean="0"/>
              <a:t/>
            </a:r>
            <a:br>
              <a:rPr lang="en-US" dirty="0" smtClean="0"/>
            </a:br>
            <a:r>
              <a:rPr lang="en-US" sz="2222" dirty="0" smtClean="0"/>
              <a:t>Social bookmarking website</a:t>
            </a:r>
            <a:br>
              <a:rPr lang="en-US" sz="2222" dirty="0" smtClean="0"/>
            </a:br>
            <a:r>
              <a:rPr lang="en-US" sz="2222" dirty="0" smtClean="0">
                <a:hlinkClick r:id="rId3"/>
              </a:rPr>
              <a:t>http://www.diigo.com</a:t>
            </a:r>
            <a:endParaRPr lang="en-US" sz="2222" dirty="0"/>
          </a:p>
        </p:txBody>
      </p:sp>
      <p:sp>
        <p:nvSpPr>
          <p:cNvPr id="3" name="Content Placeholder 2"/>
          <p:cNvSpPr>
            <a:spLocks noGrp="1"/>
          </p:cNvSpPr>
          <p:nvPr>
            <p:ph type="body" sz="half" idx="2"/>
          </p:nvPr>
        </p:nvSpPr>
        <p:spPr/>
        <p:txBody>
          <a:bodyPr>
            <a:normAutofit/>
          </a:bodyPr>
          <a:lstStyle/>
          <a:p>
            <a:r>
              <a:rPr lang="en-US" dirty="0" smtClean="0"/>
              <a:t>Organize your thoughts</a:t>
            </a:r>
            <a:endParaRPr lang="en-US" dirty="0" smtClean="0">
              <a:solidFill>
                <a:schemeClr val="accent1">
                  <a:lumMod val="75000"/>
                </a:schemeClr>
              </a:solidFill>
            </a:endParaRPr>
          </a:p>
          <a:p>
            <a:r>
              <a:rPr lang="en-US" dirty="0" smtClean="0"/>
              <a:t>Tag – </a:t>
            </a:r>
            <a:r>
              <a:rPr lang="en-US" dirty="0" smtClean="0">
                <a:solidFill>
                  <a:srgbClr val="D59300"/>
                </a:solidFill>
              </a:rPr>
              <a:t>lists</a:t>
            </a:r>
          </a:p>
          <a:p>
            <a:r>
              <a:rPr lang="en-US" dirty="0" smtClean="0"/>
              <a:t>Highlight – </a:t>
            </a:r>
            <a:r>
              <a:rPr lang="en-US" dirty="0" smtClean="0">
                <a:solidFill>
                  <a:srgbClr val="D59300"/>
                </a:solidFill>
              </a:rPr>
              <a:t>sticky</a:t>
            </a:r>
            <a:endParaRPr lang="en-US" dirty="0" smtClean="0">
              <a:solidFill>
                <a:schemeClr val="accent1">
                  <a:lumMod val="75000"/>
                </a:schemeClr>
              </a:solidFill>
            </a:endParaRPr>
          </a:p>
          <a:p>
            <a:r>
              <a:rPr lang="en-US" dirty="0" smtClean="0"/>
              <a:t>Share/learn with others</a:t>
            </a:r>
          </a:p>
          <a:p>
            <a:pPr lvl="1"/>
            <a:r>
              <a:rPr lang="en-US" dirty="0" smtClean="0"/>
              <a:t>Network</a:t>
            </a:r>
          </a:p>
          <a:p>
            <a:pPr lvl="1"/>
            <a:r>
              <a:rPr lang="en-US" dirty="0" smtClean="0"/>
              <a:t>Groups</a:t>
            </a:r>
          </a:p>
          <a:p>
            <a:pPr lvl="1"/>
            <a:r>
              <a:rPr lang="en-US" dirty="0" smtClean="0"/>
              <a:t>Community</a:t>
            </a:r>
          </a:p>
          <a:p>
            <a:endParaRPr lang="en-US" dirty="0" smtClean="0"/>
          </a:p>
          <a:p>
            <a:endParaRPr lang="en-US" dirty="0"/>
          </a:p>
        </p:txBody>
      </p:sp>
      <p:pic>
        <p:nvPicPr>
          <p:cNvPr id="13" name="Picture Placeholder 12" descr="download (1).jpeg"/>
          <p:cNvPicPr>
            <a:picLocks noGrp="1" noChangeAspect="1"/>
          </p:cNvPicPr>
          <p:nvPr>
            <p:ph type="pic" idx="1"/>
          </p:nvPr>
        </p:nvPicPr>
        <p:blipFill>
          <a:blip r:embed="rId4"/>
          <a:srcRect t="-56207" b="-56207"/>
          <a:stretch>
            <a:fillRect/>
          </a:stretch>
        </p:blip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20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200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Commonly used sites</a:t>
            </a:r>
            <a:endParaRPr lang="en-US" dirty="0"/>
          </a:p>
        </p:txBody>
      </p:sp>
      <p:sp>
        <p:nvSpPr>
          <p:cNvPr id="6" name="Text Placeholder 5"/>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Focus">
  <a:themeElements>
    <a:clrScheme name="Focus">
      <a:dk1>
        <a:sysClr val="windowText" lastClr="000000"/>
      </a:dk1>
      <a:lt1>
        <a:sysClr val="window" lastClr="FFFFFF"/>
      </a:lt1>
      <a:dk2>
        <a:srgbClr val="0064E2"/>
      </a:dk2>
      <a:lt2>
        <a:srgbClr val="B5D2F5"/>
      </a:lt2>
      <a:accent1>
        <a:srgbClr val="FFB91D"/>
      </a:accent1>
      <a:accent2>
        <a:srgbClr val="F97817"/>
      </a:accent2>
      <a:accent3>
        <a:srgbClr val="6DE304"/>
      </a:accent3>
      <a:accent4>
        <a:srgbClr val="FF0000"/>
      </a:accent4>
      <a:accent5>
        <a:srgbClr val="732BEA"/>
      </a:accent5>
      <a:accent6>
        <a:srgbClr val="C913AD"/>
      </a:accent6>
      <a:hlink>
        <a:srgbClr val="FFE400"/>
      </a:hlink>
      <a:folHlink>
        <a:srgbClr val="A3EC62"/>
      </a:folHlink>
    </a:clrScheme>
    <a:fontScheme name="Focus">
      <a:majorFont>
        <a:latin typeface="Corbel"/>
        <a:ea typeface=""/>
        <a:cs typeface=""/>
        <a:font script="Jpan" typeface="ＭＳ ゴシック"/>
      </a:majorFont>
      <a:minorFont>
        <a:latin typeface="Corbel"/>
        <a:ea typeface=""/>
        <a:cs typeface=""/>
        <a:font script="Jpan" typeface="ＭＳ ゴシック"/>
      </a:minorFont>
    </a:fontScheme>
    <a:fmtScheme name="Focus">
      <a:fillStyleLst>
        <a:solidFill>
          <a:schemeClr val="phClr"/>
        </a:solidFill>
        <a:solidFill>
          <a:schemeClr val="phClr"/>
        </a:solidFill>
        <a:solidFill>
          <a:schemeClr val="phClr">
            <a:satMod val="150000"/>
          </a:schemeClr>
        </a:solid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508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101600" dist="63500" dir="4200000" algn="br" rotWithShape="0">
              <a:srgbClr val="000000">
                <a:alpha val="50000"/>
              </a:srgbClr>
            </a:outerShdw>
          </a:effectLst>
        </a:effectStyle>
        <a:effectStyle>
          <a:effectLst>
            <a:glow rad="101600">
              <a:schemeClr val="lt1">
                <a:alpha val="40000"/>
              </a:schemeClr>
            </a:glow>
          </a:effectLst>
          <a:scene3d>
            <a:camera prst="orthographicFront">
              <a:rot lat="0" lon="0" rev="0"/>
            </a:camera>
            <a:lightRig rig="soft" dir="r">
              <a:rot lat="0" lon="0" rev="5400000"/>
            </a:lightRig>
          </a:scene3d>
          <a:sp3d prstMaterial="softmetal">
            <a:bevelT w="31750" h="63500"/>
          </a:sp3d>
        </a:effectStyle>
      </a:effectStyleLst>
      <a:bgFillStyleLst>
        <a:blipFill rotWithShape="1">
          <a:blip xmlns:r="http://schemas.openxmlformats.org/officeDocument/2006/relationships" r:embed="rId1">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2">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3">
            <a:duotone>
              <a:schemeClr val="phClr">
                <a:tint val="80000"/>
                <a:shade val="10000"/>
                <a:satMod val="250000"/>
              </a:schemeClr>
              <a:schemeClr val="phClr">
                <a:tint val="70000"/>
                <a:alpha val="80000"/>
                <a:sat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Focus.thmx</Template>
  <TotalTime>5691</TotalTime>
  <Words>812</Words>
  <Application>Microsoft Macintosh PowerPoint</Application>
  <PresentationFormat>On-screen Show (4:3)</PresentationFormat>
  <Paragraphs>96</Paragraphs>
  <Slides>21</Slides>
  <Notes>4</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Focus</vt:lpstr>
      <vt:lpstr> Developing A Professional Presence Online</vt:lpstr>
      <vt:lpstr>Developing Professionally</vt:lpstr>
      <vt:lpstr>Personal Learning Network (PLN) </vt:lpstr>
      <vt:lpstr>DEVELOP A POSITIVE DIGITAL FOOTPRINT</vt:lpstr>
      <vt:lpstr>Links can be found at -</vt:lpstr>
      <vt:lpstr>Sites to help you organize and share</vt:lpstr>
      <vt:lpstr>Symbaloo</vt:lpstr>
      <vt:lpstr>Diigo Social bookmarking website http://www.diigo.com</vt:lpstr>
      <vt:lpstr>Commonly used sites</vt:lpstr>
      <vt:lpstr>Facebook</vt:lpstr>
      <vt:lpstr>Twitter</vt:lpstr>
      <vt:lpstr>Pinterest</vt:lpstr>
      <vt:lpstr>Education Specific</vt:lpstr>
      <vt:lpstr>Blogging</vt:lpstr>
      <vt:lpstr>Live Binders</vt:lpstr>
      <vt:lpstr>Edutopia</vt:lpstr>
      <vt:lpstr>Teaching with Soul</vt:lpstr>
      <vt:lpstr>Teachers Net</vt:lpstr>
      <vt:lpstr>Schoology</vt:lpstr>
      <vt:lpstr>What are you using?</vt:lpstr>
      <vt:lpstr>Online Resources for Beginning Teachers</vt:lpstr>
    </vt:vector>
  </TitlesOfParts>
  <Company>Area IV Learning Technology Center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Resources for Beginning Teachers</dc:title>
  <dc:creator>Cindy Duffy</dc:creator>
  <cp:lastModifiedBy>Cindy Duffy</cp:lastModifiedBy>
  <cp:revision>186</cp:revision>
  <cp:lastPrinted>2014-06-22T17:17:28Z</cp:lastPrinted>
  <dcterms:created xsi:type="dcterms:W3CDTF">2014-06-23T13:50:17Z</dcterms:created>
  <dcterms:modified xsi:type="dcterms:W3CDTF">2014-06-23T16:40:41Z</dcterms:modified>
</cp:coreProperties>
</file>